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1" r:id="rId6"/>
    <p:sldId id="262" r:id="rId7"/>
    <p:sldId id="263" r:id="rId8"/>
    <p:sldId id="264" r:id="rId9"/>
    <p:sldId id="267"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65" d="100"/>
          <a:sy n="165" d="100"/>
        </p:scale>
        <p:origin x="144"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9/27/2023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9/27/2023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help.evernote.com/hc/en-us/articles/221189627-Welcome-to-Evernote-Web" TargetMode="External"/><Relationship Id="rId2" Type="http://schemas.openxmlformats.org/officeDocument/2006/relationships/hyperlink" Target="https://www.literatureandlatte.com/scrivener/overview?gad=1&amp;gclid=CjwKCAjwjaWoBhAmEiwAXz8DBcaSvYyFZjTRPa2Z_xQH7TK0EUEUWol-ZMknR8T2teJM5bS1t69rFRoC3U8QAvD_BwE"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literatureandlatte.com/store/scrivener?tab=Windows" TargetMode="External"/><Relationship Id="rId2" Type="http://schemas.openxmlformats.org/officeDocument/2006/relationships/hyperlink" Target="https://evernote.com/compare-plans" TargetMode="External"/><Relationship Id="rId1" Type="http://schemas.openxmlformats.org/officeDocument/2006/relationships/slideLayout" Target="../slideLayouts/slideLayout2.xml"/><Relationship Id="rId4" Type="http://schemas.openxmlformats.org/officeDocument/2006/relationships/hyperlink" Target="https://www.zotero.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B482-4296-A79D-A26C-E3BA28780B1E}"/>
              </a:ext>
            </a:extLst>
          </p:cNvPr>
          <p:cNvSpPr>
            <a:spLocks noGrp="1"/>
          </p:cNvSpPr>
          <p:nvPr>
            <p:ph type="ctrTitle"/>
          </p:nvPr>
        </p:nvSpPr>
        <p:spPr/>
        <p:txBody>
          <a:bodyPr/>
          <a:lstStyle/>
          <a:p>
            <a:r>
              <a:rPr lang="en-US" dirty="0"/>
              <a:t>Biographers’ International conference 2023</a:t>
            </a:r>
            <a:endParaRPr lang="en-AU" dirty="0"/>
          </a:p>
        </p:txBody>
      </p:sp>
      <p:sp>
        <p:nvSpPr>
          <p:cNvPr id="3" name="Subtitle 2">
            <a:extLst>
              <a:ext uri="{FF2B5EF4-FFF2-40B4-BE49-F238E27FC236}">
                <a16:creationId xmlns:a16="http://schemas.microsoft.com/office/drawing/2014/main" id="{D4864BEA-C521-758D-896F-2EDB3585ABD5}"/>
              </a:ext>
            </a:extLst>
          </p:cNvPr>
          <p:cNvSpPr>
            <a:spLocks noGrp="1"/>
          </p:cNvSpPr>
          <p:nvPr>
            <p:ph type="subTitle" idx="1"/>
          </p:nvPr>
        </p:nvSpPr>
        <p:spPr/>
        <p:txBody>
          <a:bodyPr/>
          <a:lstStyle/>
          <a:p>
            <a:r>
              <a:rPr lang="en-US" dirty="0"/>
              <a:t>Sharing what I learned in New York, Deborah Gough</a:t>
            </a:r>
            <a:endParaRPr lang="en-AU" dirty="0"/>
          </a:p>
        </p:txBody>
      </p:sp>
    </p:spTree>
    <p:extLst>
      <p:ext uri="{BB962C8B-B14F-4D97-AF65-F5344CB8AC3E}">
        <p14:creationId xmlns:p14="http://schemas.microsoft.com/office/powerpoint/2010/main" val="565652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56B8-03E9-660E-E666-CC886806C9E9}"/>
              </a:ext>
            </a:extLst>
          </p:cNvPr>
          <p:cNvSpPr>
            <a:spLocks noGrp="1"/>
          </p:cNvSpPr>
          <p:nvPr>
            <p:ph type="title"/>
          </p:nvPr>
        </p:nvSpPr>
        <p:spPr>
          <a:xfrm>
            <a:off x="1143000" y="1097280"/>
            <a:ext cx="3931920" cy="777819"/>
          </a:xfrm>
        </p:spPr>
        <p:txBody>
          <a:bodyPr/>
          <a:lstStyle/>
          <a:p>
            <a:r>
              <a:rPr lang="en-US" dirty="0"/>
              <a:t>Take outs</a:t>
            </a:r>
            <a:endParaRPr lang="en-AU" dirty="0"/>
          </a:p>
        </p:txBody>
      </p:sp>
      <p:sp>
        <p:nvSpPr>
          <p:cNvPr id="3" name="Content Placeholder 2">
            <a:extLst>
              <a:ext uri="{FF2B5EF4-FFF2-40B4-BE49-F238E27FC236}">
                <a16:creationId xmlns:a16="http://schemas.microsoft.com/office/drawing/2014/main" id="{8A54CE21-9B59-89FD-0DE2-50D77B08D7D7}"/>
              </a:ext>
            </a:extLst>
          </p:cNvPr>
          <p:cNvSpPr>
            <a:spLocks noGrp="1"/>
          </p:cNvSpPr>
          <p:nvPr>
            <p:ph idx="1"/>
          </p:nvPr>
        </p:nvSpPr>
        <p:spPr/>
        <p:txBody>
          <a:bodyPr>
            <a:normAutofit fontScale="85000" lnSpcReduction="20000"/>
          </a:bodyPr>
          <a:lstStyle/>
          <a:p>
            <a:r>
              <a:rPr lang="en-US" dirty="0"/>
              <a:t>Most of the biographers in </a:t>
            </a:r>
            <a:r>
              <a:rPr lang="en-US"/>
              <a:t>the BIO group </a:t>
            </a:r>
            <a:r>
              <a:rPr lang="en-US" dirty="0"/>
              <a:t>are retirement age.</a:t>
            </a:r>
          </a:p>
          <a:p>
            <a:r>
              <a:rPr lang="en-US" dirty="0"/>
              <a:t>The US market is huge. Australia could not publish some of the books that get published in the US. We don’t have the market size.</a:t>
            </a:r>
          </a:p>
          <a:p>
            <a:r>
              <a:rPr lang="en-US" dirty="0"/>
              <a:t>Most do not write about a living person.</a:t>
            </a:r>
          </a:p>
          <a:p>
            <a:r>
              <a:rPr lang="en-US" dirty="0"/>
              <a:t>Most biographers in the group are academics or retired doctors or lawyers on an independent income.</a:t>
            </a:r>
          </a:p>
          <a:p>
            <a:pPr marL="45720" indent="0">
              <a:buNone/>
            </a:pPr>
            <a:endParaRPr lang="en-AU" dirty="0"/>
          </a:p>
        </p:txBody>
      </p:sp>
      <p:sp>
        <p:nvSpPr>
          <p:cNvPr id="8" name="Text Placeholder 7">
            <a:extLst>
              <a:ext uri="{FF2B5EF4-FFF2-40B4-BE49-F238E27FC236}">
                <a16:creationId xmlns:a16="http://schemas.microsoft.com/office/drawing/2014/main" id="{D134667F-3CF6-75DD-8201-6833CFC8EA10}"/>
              </a:ext>
            </a:extLst>
          </p:cNvPr>
          <p:cNvSpPr>
            <a:spLocks noGrp="1"/>
          </p:cNvSpPr>
          <p:nvPr>
            <p:ph type="body" sz="half" idx="2"/>
          </p:nvPr>
        </p:nvSpPr>
        <p:spPr>
          <a:xfrm>
            <a:off x="4390662" y="2834640"/>
            <a:ext cx="837237" cy="1525157"/>
          </a:xfrm>
        </p:spPr>
        <p:txBody>
          <a:bodyPr>
            <a:normAutofit/>
          </a:bodyPr>
          <a:lstStyle/>
          <a:p>
            <a:pPr algn="r"/>
            <a:r>
              <a:rPr lang="en-US" sz="1400" dirty="0"/>
              <a:t>Meeting Kitty Kelley. She is tiny!</a:t>
            </a:r>
            <a:endParaRPr lang="en-AU" sz="1400" dirty="0"/>
          </a:p>
        </p:txBody>
      </p:sp>
      <p:pic>
        <p:nvPicPr>
          <p:cNvPr id="7" name="Picture 6">
            <a:extLst>
              <a:ext uri="{FF2B5EF4-FFF2-40B4-BE49-F238E27FC236}">
                <a16:creationId xmlns:a16="http://schemas.microsoft.com/office/drawing/2014/main" id="{E1B195CD-0A8F-3C49-69F3-1A59E3F3DC14}"/>
              </a:ext>
            </a:extLst>
          </p:cNvPr>
          <p:cNvPicPr>
            <a:picLocks noChangeAspect="1"/>
          </p:cNvPicPr>
          <p:nvPr/>
        </p:nvPicPr>
        <p:blipFill>
          <a:blip r:embed="rId2"/>
          <a:stretch>
            <a:fillRect/>
          </a:stretch>
        </p:blipFill>
        <p:spPr>
          <a:xfrm>
            <a:off x="876976" y="2222687"/>
            <a:ext cx="3433340" cy="3837816"/>
          </a:xfrm>
          <a:prstGeom prst="rect">
            <a:avLst/>
          </a:prstGeom>
        </p:spPr>
      </p:pic>
    </p:spTree>
    <p:extLst>
      <p:ext uri="{BB962C8B-B14F-4D97-AF65-F5344CB8AC3E}">
        <p14:creationId xmlns:p14="http://schemas.microsoft.com/office/powerpoint/2010/main" val="374427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D361-B19A-E3EF-BA41-BCA1E1968408}"/>
              </a:ext>
            </a:extLst>
          </p:cNvPr>
          <p:cNvSpPr>
            <a:spLocks noGrp="1"/>
          </p:cNvSpPr>
          <p:nvPr>
            <p:ph type="title"/>
          </p:nvPr>
        </p:nvSpPr>
        <p:spPr/>
        <p:txBody>
          <a:bodyPr/>
          <a:lstStyle/>
          <a:p>
            <a:r>
              <a:rPr lang="en-US" dirty="0" err="1"/>
              <a:t>Organising</a:t>
            </a:r>
            <a:r>
              <a:rPr lang="en-US" dirty="0"/>
              <a:t> your information</a:t>
            </a:r>
            <a:endParaRPr lang="en-AU" dirty="0"/>
          </a:p>
        </p:txBody>
      </p:sp>
      <p:sp>
        <p:nvSpPr>
          <p:cNvPr id="3" name="Content Placeholder 2">
            <a:extLst>
              <a:ext uri="{FF2B5EF4-FFF2-40B4-BE49-F238E27FC236}">
                <a16:creationId xmlns:a16="http://schemas.microsoft.com/office/drawing/2014/main" id="{3327B0A7-B9A6-02E1-E983-1B7B851DDFD6}"/>
              </a:ext>
            </a:extLst>
          </p:cNvPr>
          <p:cNvSpPr>
            <a:spLocks noGrp="1"/>
          </p:cNvSpPr>
          <p:nvPr>
            <p:ph sz="half" idx="1"/>
          </p:nvPr>
        </p:nvSpPr>
        <p:spPr/>
        <p:txBody>
          <a:bodyPr>
            <a:noAutofit/>
          </a:bodyPr>
          <a:lstStyle/>
          <a:p>
            <a:r>
              <a:rPr lang="en-US" sz="1400" dirty="0">
                <a:hlinkClick r:id="rId2"/>
              </a:rPr>
              <a:t>Scrivener </a:t>
            </a:r>
            <a:endParaRPr lang="en-US" sz="1400" dirty="0"/>
          </a:p>
          <a:p>
            <a:pPr rtl="0">
              <a:spcBef>
                <a:spcPts val="1200"/>
              </a:spcBef>
              <a:spcAft>
                <a:spcPts val="1200"/>
              </a:spcAft>
            </a:pPr>
            <a:r>
              <a:rPr lang="en-GB" sz="1400" b="0" i="0" u="none" strike="noStrike" dirty="0">
                <a:solidFill>
                  <a:srgbClr val="000000"/>
                </a:solidFill>
                <a:effectLst/>
              </a:rPr>
              <a:t>Designed for authors, researchers and writers</a:t>
            </a:r>
            <a:endParaRPr lang="en-GB" sz="1400" b="0" dirty="0">
              <a:effectLst/>
            </a:endParaRPr>
          </a:p>
          <a:p>
            <a:pPr rtl="0">
              <a:spcBef>
                <a:spcPts val="1200"/>
              </a:spcBef>
              <a:spcAft>
                <a:spcPts val="1200"/>
              </a:spcAft>
            </a:pPr>
            <a:r>
              <a:rPr lang="en-GB" sz="1400" b="0" i="0" u="none" strike="noStrike" dirty="0">
                <a:solidFill>
                  <a:srgbClr val="000000"/>
                </a:solidFill>
                <a:effectLst/>
              </a:rPr>
              <a:t>Multipage engagement (side by side)</a:t>
            </a:r>
            <a:endParaRPr lang="en-GB" sz="1400" b="0" dirty="0">
              <a:effectLst/>
            </a:endParaRPr>
          </a:p>
          <a:p>
            <a:pPr rtl="0">
              <a:spcBef>
                <a:spcPts val="1200"/>
              </a:spcBef>
              <a:spcAft>
                <a:spcPts val="1200"/>
              </a:spcAft>
            </a:pPr>
            <a:r>
              <a:rPr lang="en-GB" sz="1400" b="0" i="0" u="none" strike="noStrike" dirty="0">
                <a:solidFill>
                  <a:srgbClr val="000000"/>
                </a:solidFill>
                <a:effectLst/>
              </a:rPr>
              <a:t>Great for outlines</a:t>
            </a:r>
            <a:endParaRPr lang="en-GB" sz="1400" b="0" dirty="0">
              <a:effectLst/>
            </a:endParaRPr>
          </a:p>
          <a:p>
            <a:pPr rtl="0">
              <a:spcBef>
                <a:spcPts val="1200"/>
              </a:spcBef>
              <a:spcAft>
                <a:spcPts val="1200"/>
              </a:spcAft>
            </a:pPr>
            <a:r>
              <a:rPr lang="en-GB" sz="1400" b="0" i="0" u="none" strike="noStrike" dirty="0">
                <a:solidFill>
                  <a:srgbClr val="000000"/>
                </a:solidFill>
                <a:effectLst/>
              </a:rPr>
              <a:t>Easy to push out as an </a:t>
            </a:r>
            <a:r>
              <a:rPr lang="en-GB" sz="1400" b="0" i="0" u="none" strike="noStrike" dirty="0" err="1">
                <a:solidFill>
                  <a:srgbClr val="000000"/>
                </a:solidFill>
                <a:effectLst/>
              </a:rPr>
              <a:t>ebook</a:t>
            </a:r>
            <a:r>
              <a:rPr lang="en-GB" sz="1400" b="0" i="0" u="none" strike="noStrike" dirty="0">
                <a:solidFill>
                  <a:srgbClr val="000000"/>
                </a:solidFill>
                <a:effectLst/>
              </a:rPr>
              <a:t> or news article</a:t>
            </a:r>
            <a:endParaRPr lang="en-GB" sz="1400" b="0" dirty="0">
              <a:effectLst/>
            </a:endParaRPr>
          </a:p>
          <a:p>
            <a:pPr rtl="0">
              <a:spcBef>
                <a:spcPts val="1200"/>
              </a:spcBef>
              <a:spcAft>
                <a:spcPts val="1200"/>
              </a:spcAft>
            </a:pPr>
            <a:r>
              <a:rPr lang="en-GB" sz="1400" b="0" i="0" u="none" strike="noStrike" dirty="0">
                <a:solidFill>
                  <a:srgbClr val="000000"/>
                </a:solidFill>
                <a:effectLst/>
              </a:rPr>
              <a:t>Auto save to Dropbox</a:t>
            </a:r>
            <a:endParaRPr lang="en-GB" sz="1400" b="0" dirty="0">
              <a:effectLst/>
            </a:endParaRPr>
          </a:p>
          <a:p>
            <a:pPr rtl="0">
              <a:spcBef>
                <a:spcPts val="1200"/>
              </a:spcBef>
              <a:spcAft>
                <a:spcPts val="1200"/>
              </a:spcAft>
            </a:pPr>
            <a:r>
              <a:rPr lang="en-GB" sz="1400" b="0" i="0" u="none" strike="noStrike" dirty="0">
                <a:solidFill>
                  <a:srgbClr val="000000"/>
                </a:solidFill>
                <a:effectLst/>
              </a:rPr>
              <a:t>OCR doesn’t make them searchable, but there are ways around it.</a:t>
            </a:r>
            <a:endParaRPr lang="en-GB" sz="1400" b="0" dirty="0">
              <a:effectLst/>
            </a:endParaRPr>
          </a:p>
          <a:p>
            <a:pPr rtl="0">
              <a:spcBef>
                <a:spcPts val="1200"/>
              </a:spcBef>
              <a:spcAft>
                <a:spcPts val="1200"/>
              </a:spcAft>
            </a:pPr>
            <a:r>
              <a:rPr lang="en-GB" sz="1400" b="0" i="0" u="none" strike="noStrike" dirty="0">
                <a:solidFill>
                  <a:srgbClr val="000000"/>
                </a:solidFill>
                <a:effectLst/>
              </a:rPr>
              <a:t>Not shareable.</a:t>
            </a:r>
            <a:endParaRPr lang="en-GB" sz="1400" b="0" dirty="0">
              <a:effectLst/>
            </a:endParaRPr>
          </a:p>
        </p:txBody>
      </p:sp>
      <p:sp>
        <p:nvSpPr>
          <p:cNvPr id="4" name="Content Placeholder 3">
            <a:extLst>
              <a:ext uri="{FF2B5EF4-FFF2-40B4-BE49-F238E27FC236}">
                <a16:creationId xmlns:a16="http://schemas.microsoft.com/office/drawing/2014/main" id="{448ACB39-A11E-3114-3EA9-6F7A6833C69F}"/>
              </a:ext>
            </a:extLst>
          </p:cNvPr>
          <p:cNvSpPr>
            <a:spLocks noGrp="1"/>
          </p:cNvSpPr>
          <p:nvPr>
            <p:ph sz="half" idx="2"/>
          </p:nvPr>
        </p:nvSpPr>
        <p:spPr/>
        <p:txBody>
          <a:bodyPr>
            <a:noAutofit/>
          </a:bodyPr>
          <a:lstStyle/>
          <a:p>
            <a:pPr rtl="0">
              <a:spcBef>
                <a:spcPts val="1200"/>
              </a:spcBef>
              <a:spcAft>
                <a:spcPts val="1200"/>
              </a:spcAft>
            </a:pPr>
            <a:r>
              <a:rPr lang="en-GB" sz="1400" b="0" i="0" u="none" strike="noStrike" dirty="0">
                <a:effectLst/>
                <a:hlinkClick r:id="rId3"/>
              </a:rPr>
              <a:t>Evernote</a:t>
            </a:r>
            <a:endParaRPr lang="en-GB" sz="1400" b="0" i="0" u="none" strike="noStrike" dirty="0">
              <a:effectLst/>
            </a:endParaRPr>
          </a:p>
          <a:p>
            <a:pPr rtl="0">
              <a:spcBef>
                <a:spcPts val="1200"/>
              </a:spcBef>
              <a:spcAft>
                <a:spcPts val="1200"/>
              </a:spcAft>
            </a:pPr>
            <a:r>
              <a:rPr lang="en-GB" sz="1400" b="0" i="0" u="none" strike="noStrike" dirty="0">
                <a:solidFill>
                  <a:srgbClr val="000000"/>
                </a:solidFill>
                <a:effectLst/>
              </a:rPr>
              <a:t>You make notebooks and create tags which are searchable.</a:t>
            </a:r>
            <a:endParaRPr lang="en-GB" sz="1400" b="0" dirty="0">
              <a:effectLst/>
            </a:endParaRPr>
          </a:p>
          <a:p>
            <a:pPr rtl="0">
              <a:spcBef>
                <a:spcPts val="1200"/>
              </a:spcBef>
              <a:spcAft>
                <a:spcPts val="1200"/>
              </a:spcAft>
            </a:pPr>
            <a:r>
              <a:rPr lang="en-GB" sz="1400" b="0" i="0" u="none" strike="noStrike" dirty="0">
                <a:solidFill>
                  <a:srgbClr val="000000"/>
                </a:solidFill>
                <a:effectLst/>
              </a:rPr>
              <a:t>Clip articles from online</a:t>
            </a:r>
            <a:endParaRPr lang="en-GB" sz="1400" b="0" dirty="0">
              <a:effectLst/>
            </a:endParaRPr>
          </a:p>
          <a:p>
            <a:pPr rtl="0">
              <a:spcBef>
                <a:spcPts val="1200"/>
              </a:spcBef>
              <a:spcAft>
                <a:spcPts val="1200"/>
              </a:spcAft>
            </a:pPr>
            <a:r>
              <a:rPr lang="en-GB" sz="1400" b="0" i="0" u="none" strike="noStrike" dirty="0">
                <a:solidFill>
                  <a:srgbClr val="000000"/>
                </a:solidFill>
                <a:effectLst/>
              </a:rPr>
              <a:t>If text is high quality you can search text in notes.</a:t>
            </a:r>
            <a:endParaRPr lang="en-GB" sz="1400" b="0" dirty="0">
              <a:effectLst/>
            </a:endParaRPr>
          </a:p>
          <a:p>
            <a:pPr rtl="0">
              <a:spcBef>
                <a:spcPts val="1200"/>
              </a:spcBef>
              <a:spcAft>
                <a:spcPts val="1200"/>
              </a:spcAft>
            </a:pPr>
            <a:r>
              <a:rPr lang="en-GB" sz="1400" b="0" i="0" u="none" strike="noStrike" dirty="0">
                <a:solidFill>
                  <a:srgbClr val="000000"/>
                </a:solidFill>
                <a:effectLst/>
              </a:rPr>
              <a:t>Photographs can be tagged. This makes them searchable.</a:t>
            </a:r>
            <a:endParaRPr lang="en-GB" sz="1400" b="0" dirty="0">
              <a:effectLst/>
            </a:endParaRPr>
          </a:p>
          <a:p>
            <a:pPr rtl="0">
              <a:spcBef>
                <a:spcPts val="1200"/>
              </a:spcBef>
              <a:spcAft>
                <a:spcPts val="1200"/>
              </a:spcAft>
            </a:pPr>
            <a:r>
              <a:rPr lang="en-GB" sz="1400" b="0" i="0" u="none" strike="noStrike" dirty="0">
                <a:solidFill>
                  <a:srgbClr val="000000"/>
                </a:solidFill>
                <a:effectLst/>
              </a:rPr>
              <a:t>You can annotate PDFs.</a:t>
            </a:r>
            <a:endParaRPr lang="en-GB" sz="1400" b="0" dirty="0">
              <a:effectLst/>
            </a:endParaRPr>
          </a:p>
          <a:p>
            <a:pPr rtl="0">
              <a:spcBef>
                <a:spcPts val="1200"/>
              </a:spcBef>
              <a:spcAft>
                <a:spcPts val="1200"/>
              </a:spcAft>
            </a:pPr>
            <a:r>
              <a:rPr lang="en-GB" sz="1400" b="0" i="0" u="none" strike="noStrike" dirty="0">
                <a:solidFill>
                  <a:srgbClr val="000000"/>
                </a:solidFill>
                <a:effectLst/>
              </a:rPr>
              <a:t>Can clip an email into Evernote. (Useful when clients use email to respond to questions).</a:t>
            </a:r>
            <a:endParaRPr lang="en-GB" sz="1400" b="0" dirty="0">
              <a:effectLst/>
            </a:endParaRPr>
          </a:p>
          <a:p>
            <a:pPr rtl="0">
              <a:spcBef>
                <a:spcPts val="1200"/>
              </a:spcBef>
              <a:spcAft>
                <a:spcPts val="1200"/>
              </a:spcAft>
            </a:pPr>
            <a:r>
              <a:rPr lang="en-GB" sz="1400" b="0" i="0" u="none" strike="noStrike" dirty="0">
                <a:solidFill>
                  <a:srgbClr val="000000"/>
                </a:solidFill>
                <a:effectLst/>
              </a:rPr>
              <a:t>Audio files can be clipped into Evernote.</a:t>
            </a:r>
            <a:endParaRPr lang="en-GB" sz="1400" b="0" dirty="0">
              <a:effectLst/>
            </a:endParaRPr>
          </a:p>
          <a:p>
            <a:pPr rtl="0">
              <a:spcBef>
                <a:spcPts val="1200"/>
              </a:spcBef>
              <a:spcAft>
                <a:spcPts val="1200"/>
              </a:spcAft>
            </a:pPr>
            <a:r>
              <a:rPr lang="en-GB" sz="1400" b="0" i="0" u="none" strike="noStrike" dirty="0">
                <a:solidFill>
                  <a:srgbClr val="000000"/>
                </a:solidFill>
                <a:effectLst/>
              </a:rPr>
              <a:t>Shareable if working with someone on a project.</a:t>
            </a:r>
            <a:br>
              <a:rPr lang="en-GB" sz="1400" dirty="0"/>
            </a:br>
            <a:endParaRPr lang="en-AU" sz="1400" dirty="0"/>
          </a:p>
        </p:txBody>
      </p:sp>
    </p:spTree>
    <p:extLst>
      <p:ext uri="{BB962C8B-B14F-4D97-AF65-F5344CB8AC3E}">
        <p14:creationId xmlns:p14="http://schemas.microsoft.com/office/powerpoint/2010/main" val="198486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C4A49-4D02-FA9E-F50F-D1E46EF6DD00}"/>
              </a:ext>
            </a:extLst>
          </p:cNvPr>
          <p:cNvSpPr>
            <a:spLocks noGrp="1"/>
          </p:cNvSpPr>
          <p:nvPr>
            <p:ph type="title"/>
          </p:nvPr>
        </p:nvSpPr>
        <p:spPr/>
        <p:txBody>
          <a:bodyPr/>
          <a:lstStyle/>
          <a:p>
            <a:r>
              <a:rPr lang="en-US" dirty="0"/>
              <a:t>Notes and responses</a:t>
            </a:r>
            <a:endParaRPr lang="en-AU" dirty="0"/>
          </a:p>
        </p:txBody>
      </p:sp>
      <p:sp>
        <p:nvSpPr>
          <p:cNvPr id="3" name="Content Placeholder 2">
            <a:extLst>
              <a:ext uri="{FF2B5EF4-FFF2-40B4-BE49-F238E27FC236}">
                <a16:creationId xmlns:a16="http://schemas.microsoft.com/office/drawing/2014/main" id="{9D838EDE-BB63-AEE5-8D6E-2B641C510829}"/>
              </a:ext>
            </a:extLst>
          </p:cNvPr>
          <p:cNvSpPr>
            <a:spLocks noGrp="1"/>
          </p:cNvSpPr>
          <p:nvPr>
            <p:ph idx="1"/>
          </p:nvPr>
        </p:nvSpPr>
        <p:spPr/>
        <p:txBody>
          <a:bodyPr/>
          <a:lstStyle/>
          <a:p>
            <a:pPr rtl="0">
              <a:spcBef>
                <a:spcPts val="1200"/>
              </a:spcBef>
              <a:spcAft>
                <a:spcPts val="1200"/>
              </a:spcAft>
            </a:pPr>
            <a:r>
              <a:rPr lang="en-GB" sz="1800" b="0" i="0" u="none" strike="noStrike" dirty="0">
                <a:solidFill>
                  <a:srgbClr val="000000"/>
                </a:solidFill>
                <a:effectLst/>
                <a:latin typeface="Arial" panose="020B0604020202020204" pitchFamily="34" charset="0"/>
              </a:rPr>
              <a:t>Some people use Evernote and Scrivener together pulling Evernote notes into Scrivener and using Scrivener to write and outline.</a:t>
            </a:r>
            <a:endParaRPr lang="en-GB" b="0" dirty="0">
              <a:effectLst/>
            </a:endParaRPr>
          </a:p>
          <a:p>
            <a:pPr rtl="0">
              <a:spcBef>
                <a:spcPts val="1200"/>
              </a:spcBef>
              <a:spcAft>
                <a:spcPts val="1200"/>
              </a:spcAft>
            </a:pPr>
            <a:r>
              <a:rPr lang="en-GB" sz="1800" b="0" i="0" u="none" strike="noStrike" dirty="0">
                <a:solidFill>
                  <a:srgbClr val="000000"/>
                </a:solidFill>
                <a:effectLst/>
                <a:latin typeface="Arial" panose="020B0604020202020204" pitchFamily="34" charset="0"/>
              </a:rPr>
              <a:t>Drawbacks: Scrivener not friendly to the driver and not shareable.</a:t>
            </a:r>
          </a:p>
          <a:p>
            <a:pPr rtl="0">
              <a:spcBef>
                <a:spcPts val="1200"/>
              </a:spcBef>
              <a:spcAft>
                <a:spcPts val="1200"/>
              </a:spcAft>
            </a:pPr>
            <a:r>
              <a:rPr lang="en-GB" sz="1800" dirty="0">
                <a:solidFill>
                  <a:srgbClr val="000000"/>
                </a:solidFill>
                <a:latin typeface="Arial" panose="020B0604020202020204" pitchFamily="34" charset="0"/>
                <a:hlinkClick r:id="rId2"/>
              </a:rPr>
              <a:t>Costs: Evernote cost </a:t>
            </a:r>
            <a:r>
              <a:rPr lang="en-GB" sz="1800" dirty="0">
                <a:solidFill>
                  <a:srgbClr val="000000"/>
                </a:solidFill>
                <a:latin typeface="Arial" panose="020B0604020202020204" pitchFamily="34" charset="0"/>
              </a:rPr>
              <a:t>0-$22.49 per month. </a:t>
            </a:r>
            <a:r>
              <a:rPr lang="en-GB" sz="1800" dirty="0">
                <a:solidFill>
                  <a:srgbClr val="000000"/>
                </a:solidFill>
                <a:latin typeface="Arial" panose="020B0604020202020204" pitchFamily="34" charset="0"/>
                <a:hlinkClick r:id="rId3"/>
              </a:rPr>
              <a:t>Scrivener </a:t>
            </a:r>
            <a:r>
              <a:rPr lang="en-AU" b="0" i="0" dirty="0">
                <a:solidFill>
                  <a:srgbClr val="2D1004"/>
                </a:solidFill>
                <a:effectLst/>
                <a:latin typeface="Effra-Light"/>
              </a:rPr>
              <a:t>A$89.99.</a:t>
            </a:r>
            <a:endParaRPr lang="en-GB" b="0" dirty="0">
              <a:effectLst/>
            </a:endParaRPr>
          </a:p>
          <a:p>
            <a:pPr rtl="0">
              <a:spcBef>
                <a:spcPts val="1200"/>
              </a:spcBef>
              <a:spcAft>
                <a:spcPts val="1200"/>
              </a:spcAft>
            </a:pPr>
            <a:r>
              <a:rPr lang="en-GB" sz="1800" b="0" i="0" u="none" strike="noStrike" dirty="0">
                <a:solidFill>
                  <a:srgbClr val="000000"/>
                </a:solidFill>
                <a:effectLst/>
                <a:latin typeface="Arial" panose="020B0604020202020204" pitchFamily="34" charset="0"/>
              </a:rPr>
              <a:t>Excel as good as any for creating a timeline.</a:t>
            </a:r>
            <a:endParaRPr lang="en-GB" b="0" dirty="0">
              <a:effectLst/>
            </a:endParaRPr>
          </a:p>
          <a:p>
            <a:r>
              <a:rPr lang="en-GB" sz="1800" i="0" u="none" strike="noStrike" dirty="0">
                <a:solidFill>
                  <a:srgbClr val="000000"/>
                </a:solidFill>
                <a:effectLst/>
                <a:latin typeface="Arial" panose="020B0604020202020204" pitchFamily="34" charset="0"/>
              </a:rPr>
              <a:t>Or you can try </a:t>
            </a:r>
            <a:r>
              <a:rPr lang="en-GB" sz="1800" b="1" i="0" u="none" strike="noStrike" dirty="0" err="1">
                <a:solidFill>
                  <a:srgbClr val="000000"/>
                </a:solidFill>
                <a:effectLst/>
                <a:latin typeface="Arial" panose="020B0604020202020204" pitchFamily="34" charset="0"/>
                <a:hlinkClick r:id="rId4"/>
              </a:rPr>
              <a:t>Zoltaro</a:t>
            </a:r>
            <a:r>
              <a:rPr lang="en-GB" sz="1800" dirty="0">
                <a:solidFill>
                  <a:srgbClr val="000000"/>
                </a:solidFill>
                <a:latin typeface="Arial" panose="020B0604020202020204" pitchFamily="34" charset="0"/>
              </a:rPr>
              <a:t>. It is more for academics but it </a:t>
            </a:r>
            <a:r>
              <a:rPr lang="en-GB" sz="1800" b="0" i="0" u="none" strike="noStrike" dirty="0">
                <a:solidFill>
                  <a:srgbClr val="000000"/>
                </a:solidFill>
                <a:effectLst/>
                <a:latin typeface="Arial" panose="020B0604020202020204" pitchFamily="34" charset="0"/>
              </a:rPr>
              <a:t>will make bibliographical references in any style. </a:t>
            </a:r>
          </a:p>
          <a:p>
            <a:r>
              <a:rPr lang="en-GB" sz="1800" dirty="0">
                <a:solidFill>
                  <a:srgbClr val="000000"/>
                </a:solidFill>
                <a:latin typeface="Arial" panose="020B0604020202020204" pitchFamily="34" charset="0"/>
              </a:rPr>
              <a:t>No magic bullets.</a:t>
            </a:r>
            <a:br>
              <a:rPr lang="en-GB" dirty="0"/>
            </a:br>
            <a:endParaRPr lang="en-AU" dirty="0"/>
          </a:p>
        </p:txBody>
      </p:sp>
    </p:spTree>
    <p:extLst>
      <p:ext uri="{BB962C8B-B14F-4D97-AF65-F5344CB8AC3E}">
        <p14:creationId xmlns:p14="http://schemas.microsoft.com/office/powerpoint/2010/main" val="45376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C1F2-98E2-A4FC-F2BD-B2466AF4E934}"/>
              </a:ext>
            </a:extLst>
          </p:cNvPr>
          <p:cNvSpPr>
            <a:spLocks noGrp="1"/>
          </p:cNvSpPr>
          <p:nvPr>
            <p:ph type="title"/>
          </p:nvPr>
        </p:nvSpPr>
        <p:spPr/>
        <p:txBody>
          <a:bodyPr>
            <a:normAutofit/>
          </a:bodyPr>
          <a:lstStyle/>
          <a:p>
            <a:r>
              <a:rPr lang="en-AU" dirty="0"/>
              <a:t>Trusting memoirs</a:t>
            </a:r>
            <a:br>
              <a:rPr lang="en-AU" dirty="0"/>
            </a:br>
            <a:r>
              <a:rPr lang="en-AU" sz="2000" dirty="0"/>
              <a:t>This was mostly for deceased subjects, which is not our work usually, but it was interesting.</a:t>
            </a:r>
          </a:p>
        </p:txBody>
      </p:sp>
      <p:sp>
        <p:nvSpPr>
          <p:cNvPr id="3" name="Content Placeholder 2">
            <a:extLst>
              <a:ext uri="{FF2B5EF4-FFF2-40B4-BE49-F238E27FC236}">
                <a16:creationId xmlns:a16="http://schemas.microsoft.com/office/drawing/2014/main" id="{F601BD54-F422-A2A4-A888-43CBEA225052}"/>
              </a:ext>
            </a:extLst>
          </p:cNvPr>
          <p:cNvSpPr>
            <a:spLocks noGrp="1"/>
          </p:cNvSpPr>
          <p:nvPr>
            <p:ph idx="1"/>
          </p:nvPr>
        </p:nvSpPr>
        <p:spPr/>
        <p:txBody>
          <a:bodyPr>
            <a:normAutofit lnSpcReduction="10000"/>
          </a:bodyPr>
          <a:lstStyle/>
          <a:p>
            <a:pPr rtl="0">
              <a:spcBef>
                <a:spcPts val="1200"/>
              </a:spcBef>
              <a:spcAft>
                <a:spcPts val="1200"/>
              </a:spcAft>
            </a:pPr>
            <a:r>
              <a:rPr lang="en-GB" sz="1800" b="0" i="0" u="none" strike="noStrike" dirty="0">
                <a:solidFill>
                  <a:srgbClr val="000000"/>
                </a:solidFill>
                <a:effectLst/>
              </a:rPr>
              <a:t>Can you trust a memoir written by the person you are writing about? Basically, no unless you can corroborate facts.</a:t>
            </a:r>
            <a:endParaRPr lang="en-GB" b="0" dirty="0">
              <a:effectLst/>
            </a:endParaRPr>
          </a:p>
          <a:p>
            <a:pPr rtl="0">
              <a:spcBef>
                <a:spcPts val="1200"/>
              </a:spcBef>
              <a:spcAft>
                <a:spcPts val="1200"/>
              </a:spcAft>
            </a:pPr>
            <a:r>
              <a:rPr lang="en-GB" sz="1800" b="0" i="0" u="none" strike="noStrike" dirty="0">
                <a:solidFill>
                  <a:srgbClr val="000000"/>
                </a:solidFill>
                <a:effectLst/>
              </a:rPr>
              <a:t>Jane Addams’ </a:t>
            </a:r>
            <a:r>
              <a:rPr lang="en-GB" sz="1800" b="0" i="1" u="none" strike="noStrike" dirty="0">
                <a:solidFill>
                  <a:srgbClr val="000000"/>
                </a:solidFill>
                <a:effectLst/>
              </a:rPr>
              <a:t>Twenty Years of Hull-House </a:t>
            </a:r>
            <a:r>
              <a:rPr lang="en-GB" sz="1800" b="0" u="none" strike="noStrike" dirty="0">
                <a:solidFill>
                  <a:srgbClr val="000000"/>
                </a:solidFill>
                <a:effectLst/>
              </a:rPr>
              <a:t>(Chicago reformer helped develop settlements for migrants and the </a:t>
            </a:r>
            <a:r>
              <a:rPr lang="en-GB" sz="1800" dirty="0">
                <a:solidFill>
                  <a:srgbClr val="000000"/>
                </a:solidFill>
              </a:rPr>
              <a:t>poor)</a:t>
            </a:r>
            <a:r>
              <a:rPr lang="en-GB" sz="1800" b="0" i="0" u="none" strike="noStrike" dirty="0">
                <a:solidFill>
                  <a:srgbClr val="000000"/>
                </a:solidFill>
                <a:effectLst/>
              </a:rPr>
              <a:t>. First half of the book is memoir and she basically says some of it she’s making up.</a:t>
            </a:r>
            <a:endParaRPr lang="en-GB" b="0" dirty="0">
              <a:effectLst/>
            </a:endParaRPr>
          </a:p>
          <a:p>
            <a:pPr rtl="0">
              <a:spcBef>
                <a:spcPts val="1200"/>
              </a:spcBef>
              <a:spcAft>
                <a:spcPts val="1200"/>
              </a:spcAft>
            </a:pPr>
            <a:r>
              <a:rPr lang="en-GB" sz="1800" b="0" i="0" u="none" strike="noStrike" dirty="0">
                <a:solidFill>
                  <a:srgbClr val="000000"/>
                </a:solidFill>
                <a:effectLst/>
              </a:rPr>
              <a:t> Combat loose truths by building a place for a theme which forms the truth. For instance, Adams was 2 ½ when her  mother died which lends itself to a theme of the subject leadin</a:t>
            </a:r>
            <a:r>
              <a:rPr lang="en-GB" sz="1800" dirty="0">
                <a:solidFill>
                  <a:srgbClr val="000000"/>
                </a:solidFill>
              </a:rPr>
              <a:t>g a life where she protects the poor</a:t>
            </a:r>
            <a:r>
              <a:rPr lang="en-GB" sz="1800" b="0" i="0" u="none" strike="noStrike" dirty="0">
                <a:solidFill>
                  <a:srgbClr val="000000"/>
                </a:solidFill>
                <a:effectLst/>
              </a:rPr>
              <a:t> from early deaths.</a:t>
            </a:r>
            <a:endParaRPr lang="en-GB" b="0" dirty="0">
              <a:effectLst/>
            </a:endParaRPr>
          </a:p>
          <a:p>
            <a:pPr rtl="0">
              <a:spcBef>
                <a:spcPts val="1200"/>
              </a:spcBef>
              <a:spcAft>
                <a:spcPts val="1200"/>
              </a:spcAft>
            </a:pPr>
            <a:r>
              <a:rPr lang="en-GB" sz="1800" b="0" i="0" u="none" strike="noStrike" dirty="0">
                <a:solidFill>
                  <a:srgbClr val="000000"/>
                </a:solidFill>
                <a:effectLst/>
              </a:rPr>
              <a:t>Don’t use </a:t>
            </a:r>
            <a:r>
              <a:rPr lang="en-GB" sz="1800" dirty="0">
                <a:solidFill>
                  <a:srgbClr val="000000"/>
                </a:solidFill>
              </a:rPr>
              <a:t>previous </a:t>
            </a:r>
            <a:r>
              <a:rPr lang="en-GB" sz="1800" b="0" i="0" u="none" strike="noStrike" dirty="0">
                <a:solidFill>
                  <a:srgbClr val="000000"/>
                </a:solidFill>
                <a:effectLst/>
              </a:rPr>
              <a:t>memoirs as gospel but work around it where the truth is not clear. Create a narrative that the reader can believe.</a:t>
            </a:r>
            <a:endParaRPr lang="en-GB" b="0" dirty="0">
              <a:effectLst/>
            </a:endParaRPr>
          </a:p>
          <a:p>
            <a:pPr rtl="0">
              <a:spcBef>
                <a:spcPts val="1200"/>
              </a:spcBef>
              <a:spcAft>
                <a:spcPts val="1200"/>
              </a:spcAft>
            </a:pPr>
            <a:r>
              <a:rPr lang="en-GB" sz="1800" b="0" i="0" u="none" strike="noStrike" dirty="0">
                <a:solidFill>
                  <a:srgbClr val="000000"/>
                </a:solidFill>
                <a:effectLst/>
              </a:rPr>
              <a:t>If something is mis-remembered, ask why it might be mis-remembered? Discuss it.</a:t>
            </a:r>
            <a:br>
              <a:rPr lang="en-GB" dirty="0"/>
            </a:br>
            <a:endParaRPr lang="en-AU" dirty="0"/>
          </a:p>
        </p:txBody>
      </p:sp>
    </p:spTree>
    <p:extLst>
      <p:ext uri="{BB962C8B-B14F-4D97-AF65-F5344CB8AC3E}">
        <p14:creationId xmlns:p14="http://schemas.microsoft.com/office/powerpoint/2010/main" val="4219674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57F9-E496-3B0D-088A-17042C1B56BA}"/>
              </a:ext>
            </a:extLst>
          </p:cNvPr>
          <p:cNvSpPr>
            <a:spLocks noGrp="1"/>
          </p:cNvSpPr>
          <p:nvPr>
            <p:ph type="title"/>
          </p:nvPr>
        </p:nvSpPr>
        <p:spPr/>
        <p:txBody>
          <a:bodyPr/>
          <a:lstStyle/>
          <a:p>
            <a:r>
              <a:rPr lang="en-AU" dirty="0"/>
              <a:t>Publicising your book and getting a publisher</a:t>
            </a:r>
          </a:p>
        </p:txBody>
      </p:sp>
      <p:sp>
        <p:nvSpPr>
          <p:cNvPr id="3" name="Content Placeholder 2">
            <a:extLst>
              <a:ext uri="{FF2B5EF4-FFF2-40B4-BE49-F238E27FC236}">
                <a16:creationId xmlns:a16="http://schemas.microsoft.com/office/drawing/2014/main" id="{62471324-103E-8075-20B5-0A3FD0339D15}"/>
              </a:ext>
            </a:extLst>
          </p:cNvPr>
          <p:cNvSpPr>
            <a:spLocks noGrp="1"/>
          </p:cNvSpPr>
          <p:nvPr>
            <p:ph sz="half" idx="1"/>
          </p:nvPr>
        </p:nvSpPr>
        <p:spPr>
          <a:xfrm>
            <a:off x="1139028" y="1965960"/>
            <a:ext cx="4754880" cy="4114799"/>
          </a:xfrm>
        </p:spPr>
        <p:txBody>
          <a:bodyPr>
            <a:noAutofit/>
          </a:bodyPr>
          <a:lstStyle/>
          <a:p>
            <a:pPr rtl="0">
              <a:spcBef>
                <a:spcPts val="1200"/>
              </a:spcBef>
              <a:spcAft>
                <a:spcPts val="1200"/>
              </a:spcAft>
            </a:pPr>
            <a:r>
              <a:rPr lang="en-GB" sz="1400" b="0" i="0" u="none" strike="noStrike" dirty="0">
                <a:solidFill>
                  <a:srgbClr val="000000"/>
                </a:solidFill>
                <a:effectLst/>
              </a:rPr>
              <a:t>Think about your market for the book. Who is going to read it and build a business plan for that book in your pitch to a publisher.</a:t>
            </a:r>
            <a:endParaRPr lang="en-GB" sz="1400" b="0" dirty="0">
              <a:effectLst/>
            </a:endParaRPr>
          </a:p>
          <a:p>
            <a:pPr rtl="0">
              <a:spcBef>
                <a:spcPts val="1200"/>
              </a:spcBef>
              <a:spcAft>
                <a:spcPts val="1200"/>
              </a:spcAft>
            </a:pPr>
            <a:r>
              <a:rPr lang="en-GB" sz="1400" b="0" i="0" u="none" strike="noStrike" dirty="0">
                <a:solidFill>
                  <a:srgbClr val="000000"/>
                </a:solidFill>
                <a:effectLst/>
              </a:rPr>
              <a:t>You should be thinking about the pitch and business plan at least one year in advance of publication.</a:t>
            </a:r>
            <a:endParaRPr lang="en-GB" sz="1400" b="0" dirty="0">
              <a:effectLst/>
            </a:endParaRPr>
          </a:p>
          <a:p>
            <a:pPr rtl="0">
              <a:spcBef>
                <a:spcPts val="1200"/>
              </a:spcBef>
              <a:spcAft>
                <a:spcPts val="1200"/>
              </a:spcAft>
            </a:pPr>
            <a:r>
              <a:rPr lang="en-GB" sz="1400" dirty="0">
                <a:solidFill>
                  <a:srgbClr val="000000"/>
                </a:solidFill>
              </a:rPr>
              <a:t>Create your p</a:t>
            </a:r>
            <a:r>
              <a:rPr lang="en-GB" sz="1400" b="0" i="0" u="none" strike="noStrike" dirty="0">
                <a:solidFill>
                  <a:srgbClr val="000000"/>
                </a:solidFill>
                <a:effectLst/>
              </a:rPr>
              <a:t>ublicity plan six to nine months in advance.</a:t>
            </a:r>
            <a:endParaRPr lang="en-GB" sz="1400" b="0" dirty="0">
              <a:effectLst/>
            </a:endParaRPr>
          </a:p>
          <a:p>
            <a:pPr rtl="0">
              <a:spcBef>
                <a:spcPts val="1200"/>
              </a:spcBef>
              <a:spcAft>
                <a:spcPts val="1200"/>
              </a:spcAft>
            </a:pPr>
            <a:r>
              <a:rPr lang="en-GB" sz="1400" b="0" i="0" u="none" strike="noStrike" dirty="0">
                <a:solidFill>
                  <a:srgbClr val="000000"/>
                </a:solidFill>
                <a:effectLst/>
              </a:rPr>
              <a:t>Think about your market in relation to social media and build your profile in the ways you are comfortable. Think also about what type of social media your readers might use.</a:t>
            </a:r>
            <a:endParaRPr lang="en-GB" sz="1400" b="0" dirty="0">
              <a:effectLst/>
            </a:endParaRPr>
          </a:p>
          <a:p>
            <a:pPr rtl="0">
              <a:spcBef>
                <a:spcPts val="1200"/>
              </a:spcBef>
              <a:spcAft>
                <a:spcPts val="1200"/>
              </a:spcAft>
            </a:pPr>
            <a:r>
              <a:rPr lang="en-GB" sz="1400" b="1" i="0" u="none" strike="noStrike" dirty="0">
                <a:solidFill>
                  <a:srgbClr val="000000"/>
                </a:solidFill>
                <a:effectLst/>
              </a:rPr>
              <a:t>Set yourself up as an expert on your subject and remember journalists find experts via Twitter (63 per cent on Twitter in US) and Facebook (52 per cent). Instagram is rising.</a:t>
            </a:r>
            <a:endParaRPr lang="en-GB" sz="1400" b="1" dirty="0">
              <a:effectLst/>
            </a:endParaRPr>
          </a:p>
        </p:txBody>
      </p:sp>
      <p:sp>
        <p:nvSpPr>
          <p:cNvPr id="4" name="Content Placeholder 3">
            <a:extLst>
              <a:ext uri="{FF2B5EF4-FFF2-40B4-BE49-F238E27FC236}">
                <a16:creationId xmlns:a16="http://schemas.microsoft.com/office/drawing/2014/main" id="{4D40939B-B15A-F364-9B9D-94A00783482F}"/>
              </a:ext>
            </a:extLst>
          </p:cNvPr>
          <p:cNvSpPr>
            <a:spLocks noGrp="1"/>
          </p:cNvSpPr>
          <p:nvPr>
            <p:ph sz="half" idx="2"/>
          </p:nvPr>
        </p:nvSpPr>
        <p:spPr>
          <a:xfrm>
            <a:off x="6267612" y="1965960"/>
            <a:ext cx="4754880" cy="4114800"/>
          </a:xfrm>
        </p:spPr>
        <p:txBody>
          <a:bodyPr>
            <a:normAutofit lnSpcReduction="10000"/>
          </a:bodyPr>
          <a:lstStyle/>
          <a:p>
            <a:pPr>
              <a:spcBef>
                <a:spcPts val="1200"/>
              </a:spcBef>
              <a:spcAft>
                <a:spcPts val="1200"/>
              </a:spcAft>
            </a:pPr>
            <a:r>
              <a:rPr lang="en-GB" sz="1600" b="1" i="0" u="none" strike="noStrike" dirty="0">
                <a:solidFill>
                  <a:srgbClr val="000000"/>
                </a:solidFill>
                <a:effectLst/>
              </a:rPr>
              <a:t>Create an army of friends and family to promote your book. Your community outreach is important. Use libraries and library talks to  build your profile.</a:t>
            </a:r>
            <a:endParaRPr lang="en-GB" sz="1600" b="1" dirty="0">
              <a:effectLst/>
            </a:endParaRPr>
          </a:p>
          <a:p>
            <a:pPr rtl="0">
              <a:spcBef>
                <a:spcPts val="1200"/>
              </a:spcBef>
              <a:spcAft>
                <a:spcPts val="1200"/>
              </a:spcAft>
            </a:pPr>
            <a:r>
              <a:rPr lang="en-GB" sz="1600" b="1" dirty="0">
                <a:solidFill>
                  <a:schemeClr val="accent1">
                    <a:lumMod val="75000"/>
                  </a:schemeClr>
                </a:solidFill>
              </a:rPr>
              <a:t>While you are writing, build a page on your website that promotes you as an expert on the subject or person you are writing about. </a:t>
            </a:r>
            <a:r>
              <a:rPr lang="en-GB" sz="1600" b="1" i="0" u="none" strike="noStrike" dirty="0">
                <a:solidFill>
                  <a:schemeClr val="accent1">
                    <a:lumMod val="75000"/>
                  </a:schemeClr>
                </a:solidFill>
                <a:effectLst/>
              </a:rPr>
              <a:t>Anyone searching for information on that or them will find you. (Cherry blossom biographer).</a:t>
            </a:r>
          </a:p>
          <a:p>
            <a:pPr>
              <a:spcBef>
                <a:spcPts val="1200"/>
              </a:spcBef>
              <a:spcAft>
                <a:spcPts val="1200"/>
              </a:spcAft>
            </a:pPr>
            <a:r>
              <a:rPr lang="en-GB" sz="1600" b="0" i="0" u="none" strike="noStrike" dirty="0">
                <a:solidFill>
                  <a:srgbClr val="000000"/>
                </a:solidFill>
                <a:effectLst/>
              </a:rPr>
              <a:t>Have a wish list of publishers but be realistic. Look at the other books they publish.</a:t>
            </a:r>
          </a:p>
          <a:p>
            <a:pPr>
              <a:spcBef>
                <a:spcPts val="1200"/>
              </a:spcBef>
              <a:spcAft>
                <a:spcPts val="1200"/>
              </a:spcAft>
            </a:pPr>
            <a:r>
              <a:rPr lang="en-GB" sz="1600" b="0" i="0" u="none" strike="noStrike" dirty="0">
                <a:solidFill>
                  <a:srgbClr val="000000"/>
                </a:solidFill>
                <a:effectLst/>
              </a:rPr>
              <a:t>If you have a publisher and the publisher is not moving six months out – consider hiring your own book publicist. A few in Australia. Or have your client hire one!</a:t>
            </a:r>
            <a:endParaRPr lang="en-AU" sz="1600" dirty="0"/>
          </a:p>
        </p:txBody>
      </p:sp>
    </p:spTree>
    <p:extLst>
      <p:ext uri="{BB962C8B-B14F-4D97-AF65-F5344CB8AC3E}">
        <p14:creationId xmlns:p14="http://schemas.microsoft.com/office/powerpoint/2010/main" val="215131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CB4F-B71F-A134-6393-747F9B50FEA2}"/>
              </a:ext>
            </a:extLst>
          </p:cNvPr>
          <p:cNvSpPr>
            <a:spLocks noGrp="1"/>
          </p:cNvSpPr>
          <p:nvPr>
            <p:ph type="title"/>
          </p:nvPr>
        </p:nvSpPr>
        <p:spPr/>
        <p:txBody>
          <a:bodyPr>
            <a:normAutofit/>
          </a:bodyPr>
          <a:lstStyle/>
          <a:p>
            <a:r>
              <a:rPr lang="en-GB" dirty="0"/>
              <a:t>Tools to give a publicist or promoter</a:t>
            </a:r>
            <a:br>
              <a:rPr lang="en-GB" dirty="0"/>
            </a:br>
            <a:endParaRPr lang="en-AU" dirty="0"/>
          </a:p>
        </p:txBody>
      </p:sp>
      <p:sp>
        <p:nvSpPr>
          <p:cNvPr id="3" name="Content Placeholder 2">
            <a:extLst>
              <a:ext uri="{FF2B5EF4-FFF2-40B4-BE49-F238E27FC236}">
                <a16:creationId xmlns:a16="http://schemas.microsoft.com/office/drawing/2014/main" id="{960930DD-7942-3A05-7589-4B41689DC8F2}"/>
              </a:ext>
            </a:extLst>
          </p:cNvPr>
          <p:cNvSpPr>
            <a:spLocks noGrp="1"/>
          </p:cNvSpPr>
          <p:nvPr>
            <p:ph idx="1"/>
          </p:nvPr>
        </p:nvSpPr>
        <p:spPr/>
        <p:txBody>
          <a:bodyPr>
            <a:normAutofit fontScale="85000" lnSpcReduction="20000"/>
          </a:bodyPr>
          <a:lstStyle/>
          <a:p>
            <a:pPr rtl="0">
              <a:spcBef>
                <a:spcPts val="1200"/>
              </a:spcBef>
              <a:spcAft>
                <a:spcPts val="1200"/>
              </a:spcAft>
            </a:pPr>
            <a:r>
              <a:rPr lang="en-GB" sz="2000" b="0" i="0" u="none" strike="noStrike" dirty="0">
                <a:solidFill>
                  <a:srgbClr val="000000"/>
                </a:solidFill>
                <a:effectLst/>
              </a:rPr>
              <a:t>Give your publicist talking points from the book.</a:t>
            </a:r>
            <a:endParaRPr lang="en-GB" b="0" dirty="0">
              <a:effectLst/>
            </a:endParaRPr>
          </a:p>
          <a:p>
            <a:pPr rtl="0">
              <a:spcBef>
                <a:spcPts val="1200"/>
              </a:spcBef>
              <a:spcAft>
                <a:spcPts val="1200"/>
              </a:spcAft>
            </a:pPr>
            <a:r>
              <a:rPr lang="en-GB" sz="2000" b="0" i="0" u="none" strike="noStrike" dirty="0">
                <a:solidFill>
                  <a:srgbClr val="000000"/>
                </a:solidFill>
                <a:effectLst/>
              </a:rPr>
              <a:t>What are the stories that come out of the book?</a:t>
            </a:r>
            <a:endParaRPr lang="en-GB" b="0" dirty="0">
              <a:effectLst/>
            </a:endParaRPr>
          </a:p>
          <a:p>
            <a:pPr rtl="0">
              <a:spcBef>
                <a:spcPts val="1200"/>
              </a:spcBef>
              <a:spcAft>
                <a:spcPts val="1200"/>
              </a:spcAft>
            </a:pPr>
            <a:r>
              <a:rPr lang="en-GB" sz="2000" b="0" i="0" u="none" strike="noStrike" dirty="0">
                <a:solidFill>
                  <a:srgbClr val="000000"/>
                </a:solidFill>
                <a:effectLst/>
              </a:rPr>
              <a:t>What are your expectations of the book?</a:t>
            </a:r>
            <a:endParaRPr lang="en-GB" b="0" dirty="0">
              <a:effectLst/>
            </a:endParaRPr>
          </a:p>
          <a:p>
            <a:pPr rtl="0">
              <a:spcBef>
                <a:spcPts val="1200"/>
              </a:spcBef>
              <a:spcAft>
                <a:spcPts val="1200"/>
              </a:spcAft>
            </a:pPr>
            <a:r>
              <a:rPr lang="en-GB" sz="2000" b="0" i="0" u="none" strike="noStrike" dirty="0">
                <a:solidFill>
                  <a:srgbClr val="000000"/>
                </a:solidFill>
                <a:effectLst/>
              </a:rPr>
              <a:t>Find the conversation points from your book or events you can hang your story on as a news items (historic moments, seasons etc)</a:t>
            </a:r>
            <a:endParaRPr lang="en-GB" b="0" dirty="0">
              <a:effectLst/>
            </a:endParaRPr>
          </a:p>
          <a:p>
            <a:pPr rtl="0">
              <a:spcBef>
                <a:spcPts val="1200"/>
              </a:spcBef>
              <a:spcAft>
                <a:spcPts val="1200"/>
              </a:spcAft>
            </a:pPr>
            <a:r>
              <a:rPr lang="en-GB" sz="2000" b="0" i="0" u="none" strike="noStrike" dirty="0">
                <a:solidFill>
                  <a:srgbClr val="000000"/>
                </a:solidFill>
                <a:effectLst/>
              </a:rPr>
              <a:t>Get another “better known” writer to review it.</a:t>
            </a:r>
            <a:endParaRPr lang="en-GB" b="0" dirty="0">
              <a:effectLst/>
            </a:endParaRPr>
          </a:p>
          <a:p>
            <a:pPr rtl="0">
              <a:spcBef>
                <a:spcPts val="1200"/>
              </a:spcBef>
              <a:spcAft>
                <a:spcPts val="1200"/>
              </a:spcAft>
            </a:pPr>
            <a:r>
              <a:rPr lang="en-GB" sz="2000" b="0" i="0" u="none" strike="noStrike" dirty="0">
                <a:solidFill>
                  <a:srgbClr val="000000"/>
                </a:solidFill>
                <a:effectLst/>
              </a:rPr>
              <a:t>Provide key excerpts for publicity and on website. Photos etc.</a:t>
            </a:r>
            <a:endParaRPr lang="en-GB" b="0" dirty="0">
              <a:effectLst/>
            </a:endParaRPr>
          </a:p>
          <a:p>
            <a:pPr rtl="0">
              <a:spcBef>
                <a:spcPts val="1200"/>
              </a:spcBef>
              <a:spcAft>
                <a:spcPts val="1200"/>
              </a:spcAft>
            </a:pPr>
            <a:r>
              <a:rPr lang="en-GB" sz="2000" b="0" i="0" u="none" strike="noStrike" dirty="0">
                <a:solidFill>
                  <a:srgbClr val="000000"/>
                </a:solidFill>
                <a:effectLst/>
              </a:rPr>
              <a:t>Find podcasts that can talk about your book.</a:t>
            </a:r>
            <a:endParaRPr lang="en-GB" b="0" dirty="0">
              <a:effectLst/>
            </a:endParaRPr>
          </a:p>
          <a:p>
            <a:pPr rtl="0">
              <a:spcBef>
                <a:spcPts val="1200"/>
              </a:spcBef>
              <a:spcAft>
                <a:spcPts val="1200"/>
              </a:spcAft>
            </a:pPr>
            <a:r>
              <a:rPr lang="en-GB" sz="2000" b="0" i="0" u="none" strike="noStrike" dirty="0">
                <a:solidFill>
                  <a:srgbClr val="000000"/>
                </a:solidFill>
                <a:effectLst/>
              </a:rPr>
              <a:t>Try to get onto reading lists.</a:t>
            </a:r>
            <a:endParaRPr lang="en-GB" b="0" dirty="0">
              <a:effectLst/>
            </a:endParaRPr>
          </a:p>
          <a:p>
            <a:endParaRPr lang="en-AU" dirty="0"/>
          </a:p>
        </p:txBody>
      </p:sp>
    </p:spTree>
    <p:extLst>
      <p:ext uri="{BB962C8B-B14F-4D97-AF65-F5344CB8AC3E}">
        <p14:creationId xmlns:p14="http://schemas.microsoft.com/office/powerpoint/2010/main" val="52250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0A09-2EFE-9DC4-9E09-B654F7FEAF46}"/>
              </a:ext>
            </a:extLst>
          </p:cNvPr>
          <p:cNvSpPr>
            <a:spLocks noGrp="1"/>
          </p:cNvSpPr>
          <p:nvPr>
            <p:ph type="title"/>
          </p:nvPr>
        </p:nvSpPr>
        <p:spPr/>
        <p:txBody>
          <a:bodyPr>
            <a:normAutofit/>
          </a:bodyPr>
          <a:lstStyle/>
          <a:p>
            <a:r>
              <a:rPr lang="en-GB" sz="3600" b="1" i="0" u="none" strike="noStrike" dirty="0">
                <a:effectLst/>
              </a:rPr>
              <a:t>The art of the book proposal 1</a:t>
            </a:r>
            <a:endParaRPr lang="en-AU" sz="3600" dirty="0"/>
          </a:p>
        </p:txBody>
      </p:sp>
      <p:sp>
        <p:nvSpPr>
          <p:cNvPr id="3" name="Content Placeholder 2">
            <a:extLst>
              <a:ext uri="{FF2B5EF4-FFF2-40B4-BE49-F238E27FC236}">
                <a16:creationId xmlns:a16="http://schemas.microsoft.com/office/drawing/2014/main" id="{D141C27D-C5FA-2FE7-0E46-5DCBB1040F71}"/>
              </a:ext>
            </a:extLst>
          </p:cNvPr>
          <p:cNvSpPr>
            <a:spLocks noGrp="1"/>
          </p:cNvSpPr>
          <p:nvPr>
            <p:ph sz="half" idx="1"/>
          </p:nvPr>
        </p:nvSpPr>
        <p:spPr/>
        <p:txBody>
          <a:bodyPr>
            <a:normAutofit fontScale="77500" lnSpcReduction="20000"/>
          </a:bodyPr>
          <a:lstStyle/>
          <a:p>
            <a:pPr rtl="0">
              <a:spcBef>
                <a:spcPts val="1200"/>
              </a:spcBef>
              <a:spcAft>
                <a:spcPts val="1200"/>
              </a:spcAft>
            </a:pPr>
            <a:r>
              <a:rPr lang="en-GB" sz="1800" b="0" i="0" u="none" strike="noStrike" dirty="0">
                <a:solidFill>
                  <a:srgbClr val="000000"/>
                </a:solidFill>
                <a:effectLst/>
              </a:rPr>
              <a:t>Three on the panel: a successful pitcher, agent and publisher.</a:t>
            </a:r>
            <a:endParaRPr lang="en-GB" b="0" dirty="0">
              <a:effectLst/>
            </a:endParaRPr>
          </a:p>
          <a:p>
            <a:pPr rtl="0">
              <a:spcBef>
                <a:spcPts val="1200"/>
              </a:spcBef>
              <a:spcAft>
                <a:spcPts val="1200"/>
              </a:spcAft>
            </a:pPr>
            <a:r>
              <a:rPr lang="en-GB" sz="1800" b="0" i="0" u="none" strike="noStrike" dirty="0">
                <a:solidFill>
                  <a:srgbClr val="000000"/>
                </a:solidFill>
                <a:effectLst/>
              </a:rPr>
              <a:t>The proposal is essentially your business plan for the book as well as a pitch</a:t>
            </a:r>
            <a:endParaRPr lang="en-GB" b="0" dirty="0">
              <a:effectLst/>
            </a:endParaRPr>
          </a:p>
          <a:p>
            <a:pPr rtl="0">
              <a:spcBef>
                <a:spcPts val="1200"/>
              </a:spcBef>
              <a:spcAft>
                <a:spcPts val="1200"/>
              </a:spcAft>
            </a:pPr>
            <a:r>
              <a:rPr lang="en-GB" sz="1800" b="0" i="0" u="none" strike="noStrike" dirty="0">
                <a:solidFill>
                  <a:srgbClr val="000000"/>
                </a:solidFill>
                <a:effectLst/>
              </a:rPr>
              <a:t>There is a structure to them.</a:t>
            </a:r>
            <a:endParaRPr lang="en-GB" b="0" dirty="0">
              <a:effectLst/>
            </a:endParaRPr>
          </a:p>
          <a:p>
            <a:pPr rtl="0">
              <a:spcBef>
                <a:spcPts val="1200"/>
              </a:spcBef>
              <a:spcAft>
                <a:spcPts val="1200"/>
              </a:spcAft>
            </a:pPr>
            <a:r>
              <a:rPr lang="en-GB" sz="1800" b="0" i="0" u="none" strike="noStrike" dirty="0">
                <a:solidFill>
                  <a:srgbClr val="000000"/>
                </a:solidFill>
                <a:effectLst/>
              </a:rPr>
              <a:t>What is the story? Make it compelling</a:t>
            </a:r>
            <a:endParaRPr lang="en-GB" b="0" dirty="0">
              <a:effectLst/>
            </a:endParaRPr>
          </a:p>
          <a:p>
            <a:pPr rtl="0">
              <a:spcBef>
                <a:spcPts val="1200"/>
              </a:spcBef>
              <a:spcAft>
                <a:spcPts val="1200"/>
              </a:spcAft>
            </a:pPr>
            <a:r>
              <a:rPr lang="en-GB" sz="1800" b="0" i="0" u="none" strike="noStrike" dirty="0">
                <a:solidFill>
                  <a:srgbClr val="000000"/>
                </a:solidFill>
                <a:effectLst/>
              </a:rPr>
              <a:t>Who is the audience and how big is it?</a:t>
            </a:r>
            <a:endParaRPr lang="en-GB" b="0" dirty="0">
              <a:effectLst/>
            </a:endParaRPr>
          </a:p>
          <a:p>
            <a:pPr rtl="0">
              <a:spcBef>
                <a:spcPts val="1200"/>
              </a:spcBef>
              <a:spcAft>
                <a:spcPts val="1200"/>
              </a:spcAft>
            </a:pPr>
            <a:r>
              <a:rPr lang="en-GB" sz="1800" b="0" i="0" u="none" strike="noStrike" dirty="0">
                <a:solidFill>
                  <a:srgbClr val="000000"/>
                </a:solidFill>
                <a:effectLst/>
              </a:rPr>
              <a:t>Tell them why are you the best writer to write this book.</a:t>
            </a:r>
            <a:endParaRPr lang="en-GB" b="0" dirty="0">
              <a:effectLst/>
            </a:endParaRPr>
          </a:p>
          <a:p>
            <a:pPr rtl="0">
              <a:spcBef>
                <a:spcPts val="1200"/>
              </a:spcBef>
              <a:spcAft>
                <a:spcPts val="1200"/>
              </a:spcAft>
            </a:pPr>
            <a:r>
              <a:rPr lang="en-GB" sz="1800" b="0" i="0" u="none" strike="noStrike" dirty="0">
                <a:solidFill>
                  <a:srgbClr val="000000"/>
                </a:solidFill>
                <a:effectLst/>
              </a:rPr>
              <a:t>What are you going to add that hasn’t already been written on the subject?</a:t>
            </a:r>
            <a:br>
              <a:rPr lang="en-GB" dirty="0"/>
            </a:br>
            <a:endParaRPr lang="en-AU" dirty="0"/>
          </a:p>
        </p:txBody>
      </p:sp>
      <p:sp>
        <p:nvSpPr>
          <p:cNvPr id="4" name="Content Placeholder 3">
            <a:extLst>
              <a:ext uri="{FF2B5EF4-FFF2-40B4-BE49-F238E27FC236}">
                <a16:creationId xmlns:a16="http://schemas.microsoft.com/office/drawing/2014/main" id="{BCF937FF-E065-9B20-F882-D273A5686857}"/>
              </a:ext>
            </a:extLst>
          </p:cNvPr>
          <p:cNvSpPr>
            <a:spLocks noGrp="1"/>
          </p:cNvSpPr>
          <p:nvPr>
            <p:ph sz="half" idx="2"/>
          </p:nvPr>
        </p:nvSpPr>
        <p:spPr/>
        <p:txBody>
          <a:bodyPr>
            <a:normAutofit fontScale="77500" lnSpcReduction="20000"/>
          </a:bodyPr>
          <a:lstStyle/>
          <a:p>
            <a:r>
              <a:rPr lang="en-GB" dirty="0">
                <a:solidFill>
                  <a:schemeClr val="tx1"/>
                </a:solidFill>
              </a:rPr>
              <a:t>Introduction:</a:t>
            </a:r>
          </a:p>
          <a:p>
            <a:r>
              <a:rPr lang="en-GB" sz="2000" dirty="0">
                <a:solidFill>
                  <a:schemeClr val="tx1"/>
                </a:solidFill>
              </a:rPr>
              <a:t>Who you are.</a:t>
            </a:r>
          </a:p>
          <a:p>
            <a:r>
              <a:rPr lang="en-GB" sz="2000" dirty="0">
                <a:solidFill>
                  <a:schemeClr val="tx1"/>
                </a:solidFill>
              </a:rPr>
              <a:t>Why you are the right author for the job.</a:t>
            </a:r>
          </a:p>
          <a:p>
            <a:r>
              <a:rPr lang="en-GB" sz="2000" dirty="0">
                <a:solidFill>
                  <a:schemeClr val="tx1"/>
                </a:solidFill>
              </a:rPr>
              <a:t>Mention a comparative title that has been popular.</a:t>
            </a:r>
          </a:p>
          <a:p>
            <a:r>
              <a:rPr lang="en-GB" sz="2000" dirty="0">
                <a:solidFill>
                  <a:schemeClr val="tx1"/>
                </a:solidFill>
              </a:rPr>
              <a:t>Chapter sample – the style is important.</a:t>
            </a:r>
          </a:p>
          <a:p>
            <a:r>
              <a:rPr lang="en-GB" sz="2000" dirty="0">
                <a:solidFill>
                  <a:schemeClr val="tx1"/>
                </a:solidFill>
              </a:rPr>
              <a:t>Show your storytelling, trap them into wanting to know more of the story.</a:t>
            </a:r>
          </a:p>
          <a:p>
            <a:r>
              <a:rPr lang="en-GB" sz="2000" dirty="0">
                <a:solidFill>
                  <a:schemeClr val="tx1"/>
                </a:solidFill>
              </a:rPr>
              <a:t>What gives you an ‘in’ is how it is told.</a:t>
            </a:r>
          </a:p>
          <a:p>
            <a:r>
              <a:rPr lang="en-GB" sz="2000" dirty="0">
                <a:solidFill>
                  <a:schemeClr val="tx1"/>
                </a:solidFill>
              </a:rPr>
              <a:t>Give them the story arc with a flavour of the writing.</a:t>
            </a:r>
          </a:p>
          <a:p>
            <a:r>
              <a:rPr lang="en-GB" sz="2000" dirty="0">
                <a:solidFill>
                  <a:schemeClr val="tx1"/>
                </a:solidFill>
              </a:rPr>
              <a:t>Give the editor context. They may know nothing about your story matter</a:t>
            </a:r>
          </a:p>
          <a:p>
            <a:r>
              <a:rPr lang="en-GB" sz="2000" dirty="0">
                <a:solidFill>
                  <a:schemeClr val="tx1"/>
                </a:solidFill>
              </a:rPr>
              <a:t>What is your relationship to the subject matter?</a:t>
            </a:r>
          </a:p>
          <a:p>
            <a:endParaRPr lang="en-AU" dirty="0"/>
          </a:p>
        </p:txBody>
      </p:sp>
    </p:spTree>
    <p:extLst>
      <p:ext uri="{BB962C8B-B14F-4D97-AF65-F5344CB8AC3E}">
        <p14:creationId xmlns:p14="http://schemas.microsoft.com/office/powerpoint/2010/main" val="3906467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CE12A-8C88-644F-3CFB-B9F496C59B62}"/>
              </a:ext>
            </a:extLst>
          </p:cNvPr>
          <p:cNvSpPr>
            <a:spLocks noGrp="1"/>
          </p:cNvSpPr>
          <p:nvPr>
            <p:ph type="title"/>
          </p:nvPr>
        </p:nvSpPr>
        <p:spPr/>
        <p:txBody>
          <a:bodyPr/>
          <a:lstStyle/>
          <a:p>
            <a:r>
              <a:rPr lang="en-US" dirty="0"/>
              <a:t>The art of the proposal 2</a:t>
            </a:r>
            <a:endParaRPr lang="en-AU" dirty="0"/>
          </a:p>
        </p:txBody>
      </p:sp>
      <p:sp>
        <p:nvSpPr>
          <p:cNvPr id="3" name="Content Placeholder 2">
            <a:extLst>
              <a:ext uri="{FF2B5EF4-FFF2-40B4-BE49-F238E27FC236}">
                <a16:creationId xmlns:a16="http://schemas.microsoft.com/office/drawing/2014/main" id="{F33B8701-31B0-66B7-B86F-F2B5892B49ED}"/>
              </a:ext>
            </a:extLst>
          </p:cNvPr>
          <p:cNvSpPr>
            <a:spLocks noGrp="1"/>
          </p:cNvSpPr>
          <p:nvPr>
            <p:ph sz="half" idx="1"/>
          </p:nvPr>
        </p:nvSpPr>
        <p:spPr/>
        <p:txBody>
          <a:bodyPr>
            <a:normAutofit lnSpcReduction="10000"/>
          </a:bodyPr>
          <a:lstStyle/>
          <a:p>
            <a:r>
              <a:rPr lang="en-GB" dirty="0"/>
              <a:t>Where does the book fit into the market?</a:t>
            </a:r>
          </a:p>
          <a:p>
            <a:r>
              <a:rPr lang="en-GB" dirty="0"/>
              <a:t>Give a sense of how many chapters and a rough outline.</a:t>
            </a:r>
          </a:p>
          <a:p>
            <a:r>
              <a:rPr lang="en-GB" dirty="0"/>
              <a:t>Photos and ephemera are good to include in your proposal.</a:t>
            </a:r>
          </a:p>
          <a:p>
            <a:r>
              <a:rPr lang="en-GB" dirty="0"/>
              <a:t>Mention if there is a reason why you are writing to that particular editor/publisher. Show some knowledge of their commissioning.</a:t>
            </a:r>
          </a:p>
          <a:p>
            <a:r>
              <a:rPr lang="en-GB" dirty="0"/>
              <a:t>Insist on copyright staying with the author.</a:t>
            </a:r>
          </a:p>
          <a:p>
            <a:endParaRPr lang="en-AU" dirty="0"/>
          </a:p>
        </p:txBody>
      </p:sp>
      <p:sp>
        <p:nvSpPr>
          <p:cNvPr id="4" name="Content Placeholder 3">
            <a:extLst>
              <a:ext uri="{FF2B5EF4-FFF2-40B4-BE49-F238E27FC236}">
                <a16:creationId xmlns:a16="http://schemas.microsoft.com/office/drawing/2014/main" id="{A28F5516-D7C5-18B9-A541-149552EE5DF0}"/>
              </a:ext>
            </a:extLst>
          </p:cNvPr>
          <p:cNvSpPr>
            <a:spLocks noGrp="1"/>
          </p:cNvSpPr>
          <p:nvPr>
            <p:ph sz="half" idx="2"/>
          </p:nvPr>
        </p:nvSpPr>
        <p:spPr/>
        <p:txBody>
          <a:bodyPr>
            <a:normAutofit lnSpcReduction="10000"/>
          </a:bodyPr>
          <a:lstStyle/>
          <a:p>
            <a:pPr marL="45720" indent="0" algn="ctr">
              <a:buNone/>
            </a:pPr>
            <a:r>
              <a:rPr lang="en-GB" sz="7200" dirty="0"/>
              <a:t>Do not send the whole book!</a:t>
            </a:r>
          </a:p>
          <a:p>
            <a:endParaRPr lang="en-AU" dirty="0"/>
          </a:p>
        </p:txBody>
      </p:sp>
    </p:spTree>
    <p:extLst>
      <p:ext uri="{BB962C8B-B14F-4D97-AF65-F5344CB8AC3E}">
        <p14:creationId xmlns:p14="http://schemas.microsoft.com/office/powerpoint/2010/main" val="335904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995B-C2CE-30C9-DC99-69422F9EDA69}"/>
              </a:ext>
            </a:extLst>
          </p:cNvPr>
          <p:cNvSpPr>
            <a:spLocks noGrp="1"/>
          </p:cNvSpPr>
          <p:nvPr>
            <p:ph type="title"/>
          </p:nvPr>
        </p:nvSpPr>
        <p:spPr/>
        <p:txBody>
          <a:bodyPr/>
          <a:lstStyle/>
          <a:p>
            <a:r>
              <a:rPr lang="en-AU" dirty="0"/>
              <a:t>Structure and revision</a:t>
            </a:r>
          </a:p>
        </p:txBody>
      </p:sp>
      <p:sp>
        <p:nvSpPr>
          <p:cNvPr id="3" name="Content Placeholder 2">
            <a:extLst>
              <a:ext uri="{FF2B5EF4-FFF2-40B4-BE49-F238E27FC236}">
                <a16:creationId xmlns:a16="http://schemas.microsoft.com/office/drawing/2014/main" id="{A3581F79-CD65-2884-6F94-64222C5E0C97}"/>
              </a:ext>
            </a:extLst>
          </p:cNvPr>
          <p:cNvSpPr>
            <a:spLocks noGrp="1"/>
          </p:cNvSpPr>
          <p:nvPr>
            <p:ph sz="half" idx="1"/>
          </p:nvPr>
        </p:nvSpPr>
        <p:spPr/>
        <p:txBody>
          <a:bodyPr>
            <a:normAutofit fontScale="92500" lnSpcReduction="10000"/>
          </a:bodyPr>
          <a:lstStyle/>
          <a:p>
            <a:r>
              <a:rPr lang="en-US" dirty="0"/>
              <a:t>Decide if you are a Plotter or </a:t>
            </a:r>
            <a:r>
              <a:rPr lang="en-US" dirty="0" err="1"/>
              <a:t>Pantser</a:t>
            </a:r>
            <a:r>
              <a:rPr lang="en-US" dirty="0"/>
              <a:t>.</a:t>
            </a:r>
          </a:p>
          <a:p>
            <a:r>
              <a:rPr lang="en-GB" dirty="0"/>
              <a:t>Think architecturally. Lay your foundations, then build and modify.</a:t>
            </a:r>
          </a:p>
          <a:p>
            <a:r>
              <a:rPr lang="en-GB" dirty="0"/>
              <a:t>Break the story down into units.</a:t>
            </a:r>
          </a:p>
          <a:p>
            <a:r>
              <a:rPr lang="en-GB" dirty="0"/>
              <a:t>Start with a chronology of events. Create more than one timeline if there is more than one story running through it</a:t>
            </a:r>
          </a:p>
          <a:p>
            <a:r>
              <a:rPr lang="en-GB" dirty="0"/>
              <a:t>Each chapter is a mini story. It should give an inflection of character or take the story somewhere.</a:t>
            </a:r>
          </a:p>
          <a:p>
            <a:r>
              <a:rPr lang="en-US" dirty="0"/>
              <a:t>If a chapter is going over 5000 words, split it. Bedtime reading…</a:t>
            </a:r>
          </a:p>
          <a:p>
            <a:pPr marL="45720" indent="0">
              <a:buNone/>
            </a:pPr>
            <a:endParaRPr lang="en-GB" dirty="0"/>
          </a:p>
          <a:p>
            <a:endParaRPr lang="en-GB" dirty="0"/>
          </a:p>
          <a:p>
            <a:endParaRPr lang="en-AU" dirty="0"/>
          </a:p>
        </p:txBody>
      </p:sp>
      <p:sp>
        <p:nvSpPr>
          <p:cNvPr id="4" name="Content Placeholder 3">
            <a:extLst>
              <a:ext uri="{FF2B5EF4-FFF2-40B4-BE49-F238E27FC236}">
                <a16:creationId xmlns:a16="http://schemas.microsoft.com/office/drawing/2014/main" id="{DC7F34EF-1B94-F63F-6F85-019BFDCC084C}"/>
              </a:ext>
            </a:extLst>
          </p:cNvPr>
          <p:cNvSpPr>
            <a:spLocks noGrp="1"/>
          </p:cNvSpPr>
          <p:nvPr>
            <p:ph sz="half" idx="2"/>
          </p:nvPr>
        </p:nvSpPr>
        <p:spPr/>
        <p:txBody>
          <a:bodyPr>
            <a:normAutofit fontScale="92500" lnSpcReduction="10000"/>
          </a:bodyPr>
          <a:lstStyle/>
          <a:p>
            <a:r>
              <a:rPr lang="en-US" dirty="0"/>
              <a:t>Use dingbats to break up story and move into a new related area.</a:t>
            </a:r>
          </a:p>
          <a:p>
            <a:pPr rtl="0">
              <a:spcBef>
                <a:spcPts val="1200"/>
              </a:spcBef>
              <a:spcAft>
                <a:spcPts val="1200"/>
              </a:spcAft>
            </a:pPr>
            <a:r>
              <a:rPr lang="en-GB" b="0" i="0" u="none" strike="noStrike" dirty="0">
                <a:effectLst/>
              </a:rPr>
              <a:t>Interject points of tension</a:t>
            </a:r>
            <a:endParaRPr lang="en-GB" b="0" dirty="0">
              <a:effectLst/>
            </a:endParaRPr>
          </a:p>
          <a:p>
            <a:pPr rtl="0">
              <a:spcBef>
                <a:spcPts val="1200"/>
              </a:spcBef>
              <a:spcAft>
                <a:spcPts val="1200"/>
              </a:spcAft>
            </a:pPr>
            <a:r>
              <a:rPr lang="en-GB" b="0" i="0" u="none" strike="noStrike" dirty="0">
                <a:effectLst/>
              </a:rPr>
              <a:t>Inflection points provide an emotional insight that complements the research, revealing something of character.</a:t>
            </a:r>
            <a:endParaRPr lang="en-GB" b="0" dirty="0">
              <a:effectLst/>
            </a:endParaRPr>
          </a:p>
          <a:p>
            <a:pPr rtl="0">
              <a:spcBef>
                <a:spcPts val="1200"/>
              </a:spcBef>
              <a:spcAft>
                <a:spcPts val="1200"/>
              </a:spcAft>
            </a:pPr>
            <a:r>
              <a:rPr lang="en-GB" b="0" i="0" u="none" strike="noStrike" dirty="0">
                <a:effectLst/>
              </a:rPr>
              <a:t>Keep little files on characters in the story as they might become important.</a:t>
            </a:r>
            <a:endParaRPr lang="en-GB" b="0" dirty="0">
              <a:effectLst/>
            </a:endParaRPr>
          </a:p>
          <a:p>
            <a:pPr rtl="0">
              <a:spcBef>
                <a:spcPts val="1200"/>
              </a:spcBef>
              <a:spcAft>
                <a:spcPts val="1200"/>
              </a:spcAft>
            </a:pPr>
            <a:r>
              <a:rPr lang="en-GB" b="0" i="0" u="none" strike="noStrike" dirty="0">
                <a:effectLst/>
              </a:rPr>
              <a:t>Consider walking in their shoes where possible – travel to the location so you can describe it.</a:t>
            </a:r>
            <a:endParaRPr lang="en-GB" b="0" dirty="0">
              <a:effectLst/>
            </a:endParaRPr>
          </a:p>
        </p:txBody>
      </p:sp>
    </p:spTree>
    <p:extLst>
      <p:ext uri="{BB962C8B-B14F-4D97-AF65-F5344CB8AC3E}">
        <p14:creationId xmlns:p14="http://schemas.microsoft.com/office/powerpoint/2010/main" val="2952082675"/>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76</TotalTime>
  <Words>1253</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Effra-Light</vt:lpstr>
      <vt:lpstr>Basis</vt:lpstr>
      <vt:lpstr>Biographers’ International conference 2023</vt:lpstr>
      <vt:lpstr>Organising your information</vt:lpstr>
      <vt:lpstr>Notes and responses</vt:lpstr>
      <vt:lpstr>Trusting memoirs This was mostly for deceased subjects, which is not our work usually, but it was interesting.</vt:lpstr>
      <vt:lpstr>Publicising your book and getting a publisher</vt:lpstr>
      <vt:lpstr>Tools to give a publicist or promoter </vt:lpstr>
      <vt:lpstr>The art of the book proposal 1</vt:lpstr>
      <vt:lpstr>The art of the proposal 2</vt:lpstr>
      <vt:lpstr>Structure and revision</vt:lpstr>
      <vt:lpstr>Take outs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Biographers’ conference 2023</dc:title>
  <dc:creator>Deborah Gough</dc:creator>
  <cp:lastModifiedBy>Deborah Gough</cp:lastModifiedBy>
  <cp:revision>3</cp:revision>
  <dcterms:created xsi:type="dcterms:W3CDTF">2023-09-20T05:25:07Z</dcterms:created>
  <dcterms:modified xsi:type="dcterms:W3CDTF">2023-09-27T00:36:48Z</dcterms:modified>
</cp:coreProperties>
</file>